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313" r:id="rId2"/>
    <p:sldId id="295" r:id="rId3"/>
    <p:sldId id="308" r:id="rId4"/>
    <p:sldId id="297" r:id="rId5"/>
    <p:sldId id="287" r:id="rId6"/>
    <p:sldId id="266" r:id="rId7"/>
    <p:sldId id="298" r:id="rId8"/>
    <p:sldId id="299" r:id="rId9"/>
    <p:sldId id="289" r:id="rId10"/>
    <p:sldId id="305" r:id="rId11"/>
    <p:sldId id="306" r:id="rId12"/>
    <p:sldId id="292" r:id="rId13"/>
    <p:sldId id="303" r:id="rId14"/>
  </p:sldIdLst>
  <p:sldSz cx="12192000" cy="6858000"/>
  <p:notesSz cx="6858000" cy="9144000"/>
  <p:embeddedFontLst>
    <p:embeddedFont>
      <p:font typeface="Comic Book" panose="020B060402020202020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Ink Free"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3300"/>
    <a:srgbClr val="FF9900"/>
    <a:srgbClr val="6ECEDE"/>
    <a:srgbClr val="4BB9E5"/>
    <a:srgbClr val="DCB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B532A-20F1-4AE3-B97C-D634F6E83ABD}" v="1720" dt="2019-11-30T20:11:53.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8" autoAdjust="0"/>
    <p:restoredTop sz="86273" autoAdjust="0"/>
  </p:normalViewPr>
  <p:slideViewPr>
    <p:cSldViewPr snapToGrid="0">
      <p:cViewPr varScale="1">
        <p:scale>
          <a:sx n="72" d="100"/>
          <a:sy n="72" d="100"/>
        </p:scale>
        <p:origin x="845" y="62"/>
      </p:cViewPr>
      <p:guideLst/>
    </p:cSldViewPr>
  </p:slideViewPr>
  <p:notesTextViewPr>
    <p:cViewPr>
      <p:scale>
        <a:sx n="3" d="2"/>
        <a:sy n="3" d="2"/>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DEDB5-7181-46EA-B136-F7D13CAE4D0B}" type="datetimeFigureOut">
              <a:rPr lang="en-IE" smtClean="0"/>
              <a:t>22/01/2021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319B5-0A70-486F-A951-9ECFDDB65422}" type="slidenum">
              <a:rPr lang="en-IE" smtClean="0"/>
              <a:t>‹#›</a:t>
            </a:fld>
            <a:endParaRPr lang="en-IE"/>
          </a:p>
        </p:txBody>
      </p:sp>
    </p:spTree>
    <p:extLst>
      <p:ext uri="{BB962C8B-B14F-4D97-AF65-F5344CB8AC3E}">
        <p14:creationId xmlns:p14="http://schemas.microsoft.com/office/powerpoint/2010/main" val="230114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lesson is about understanding what the warning signs are for dependence on different substances or behaviours. The notes at the bottom here are a sample narration of the lesson. They are only intended as a guide, as with all lessons bringing your own personal style will to the lesson is always important.</a:t>
            </a:r>
          </a:p>
          <a:p>
            <a:endParaRPr lang="en-IE" dirty="0">
              <a:cs typeface="Calibri"/>
            </a:endParaRPr>
          </a:p>
          <a:p>
            <a:r>
              <a:rPr lang="en-IE" i="1" dirty="0">
                <a:cs typeface="Calibri"/>
              </a:rPr>
              <a:t>Words in italics are teacher talk </a:t>
            </a:r>
            <a:r>
              <a:rPr lang="en-IE" dirty="0">
                <a:cs typeface="Calibri"/>
              </a:rPr>
              <a:t>and words in normal text are notes.</a:t>
            </a:r>
          </a:p>
        </p:txBody>
      </p:sp>
      <p:sp>
        <p:nvSpPr>
          <p:cNvPr id="4" name="Slide Number Placeholder 3"/>
          <p:cNvSpPr>
            <a:spLocks noGrp="1"/>
          </p:cNvSpPr>
          <p:nvPr>
            <p:ph type="sldNum" sz="quarter" idx="10"/>
          </p:nvPr>
        </p:nvSpPr>
        <p:spPr/>
        <p:txBody>
          <a:bodyPr/>
          <a:lstStyle/>
          <a:p>
            <a:fld id="{EB0319B5-0A70-486F-A951-9ECFDDB65422}" type="slidenum">
              <a:rPr lang="en-IE" smtClean="0"/>
              <a:t>1</a:t>
            </a:fld>
            <a:endParaRPr lang="en-IE"/>
          </a:p>
        </p:txBody>
      </p:sp>
    </p:spTree>
    <p:extLst>
      <p:ext uri="{BB962C8B-B14F-4D97-AF65-F5344CB8AC3E}">
        <p14:creationId xmlns:p14="http://schemas.microsoft.com/office/powerpoint/2010/main" val="4191957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can project directly onto the whiteboard in the classroom, then it works well to write the results up on to this slide. Depending on your group, you can either have students call out their overall result or walk around and record them yourself before writing them up. If you have a mixed class, then it can be fun to write up the boys and girls in different </a:t>
            </a:r>
            <a:r>
              <a:rPr lang="en-US" dirty="0" err="1">
                <a:cs typeface="Calibri"/>
              </a:rPr>
              <a:t>coloured</a:t>
            </a:r>
            <a:r>
              <a:rPr lang="en-US" dirty="0">
                <a:cs typeface="Calibri"/>
              </a:rPr>
              <a:t> marker. If you're a science teacher, you may feel the urge to ask for a prediction or </a:t>
            </a:r>
            <a:r>
              <a:rPr lang="en-US" dirty="0" smtClean="0">
                <a:cs typeface="Calibri"/>
              </a:rPr>
              <a:t>hypothesis </a:t>
            </a:r>
            <a:r>
              <a:rPr lang="en-US" dirty="0">
                <a:cs typeface="Calibri"/>
              </a:rPr>
              <a:t>about the results before collecting them.</a:t>
            </a:r>
          </a:p>
          <a:p>
            <a:r>
              <a:rPr lang="en-US" i="1" dirty="0">
                <a:cs typeface="Calibri"/>
              </a:rPr>
              <a:t>Great, now that we're done </a:t>
            </a:r>
            <a:r>
              <a:rPr lang="en-US" i="1" dirty="0" smtClean="0">
                <a:cs typeface="Calibri"/>
              </a:rPr>
              <a:t>let’s </a:t>
            </a:r>
            <a:r>
              <a:rPr lang="en-US" i="1" dirty="0">
                <a:cs typeface="Calibri"/>
              </a:rPr>
              <a:t>see what the results are. I'm going to ask everyone for their result and write them up. </a:t>
            </a:r>
          </a:p>
        </p:txBody>
      </p:sp>
      <p:sp>
        <p:nvSpPr>
          <p:cNvPr id="4" name="Slide Number Placeholder 3"/>
          <p:cNvSpPr>
            <a:spLocks noGrp="1"/>
          </p:cNvSpPr>
          <p:nvPr>
            <p:ph type="sldNum" sz="quarter" idx="5"/>
          </p:nvPr>
        </p:nvSpPr>
        <p:spPr/>
        <p:txBody>
          <a:bodyPr/>
          <a:lstStyle/>
          <a:p>
            <a:fld id="{EB0319B5-0A70-486F-A951-9ECFDDB65422}" type="slidenum">
              <a:rPr lang="en-IE" smtClean="0"/>
              <a:t>10</a:t>
            </a:fld>
            <a:endParaRPr lang="en-IE"/>
          </a:p>
        </p:txBody>
      </p:sp>
    </p:spTree>
    <p:extLst>
      <p:ext uri="{BB962C8B-B14F-4D97-AF65-F5344CB8AC3E}">
        <p14:creationId xmlns:p14="http://schemas.microsoft.com/office/powerpoint/2010/main" val="329934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Now, let's be scientists for a minute: do you notice patterns in the data?</a:t>
            </a:r>
          </a:p>
          <a:p>
            <a:r>
              <a:rPr lang="en-US" dirty="0">
                <a:cs typeface="Calibri"/>
              </a:rPr>
              <a:t>Things that might emerge: </a:t>
            </a:r>
          </a:p>
          <a:p>
            <a:pPr marL="171450" indent="-171450">
              <a:buFont typeface="Arial"/>
              <a:buChar char="•"/>
            </a:pPr>
            <a:r>
              <a:rPr lang="en-US" dirty="0">
                <a:cs typeface="Calibri"/>
              </a:rPr>
              <a:t>Students with a high score on chocolate have a correspondingly high score for social media. </a:t>
            </a:r>
          </a:p>
          <a:p>
            <a:pPr marL="171450" indent="-171450">
              <a:buFont typeface="Arial"/>
              <a:buChar char="•"/>
            </a:pPr>
            <a:r>
              <a:rPr lang="en-US" dirty="0">
                <a:cs typeface="Calibri"/>
              </a:rPr>
              <a:t>Social media dependency is higher (what does this say about the design of social media platforms?)</a:t>
            </a:r>
          </a:p>
          <a:p>
            <a:pPr marL="171450" indent="-171450">
              <a:buFont typeface="Arial"/>
              <a:buChar char="•"/>
            </a:pPr>
            <a:r>
              <a:rPr lang="en-US" dirty="0">
                <a:cs typeface="Calibri"/>
              </a:rPr>
              <a:t>There are outliers</a:t>
            </a:r>
          </a:p>
        </p:txBody>
      </p:sp>
      <p:sp>
        <p:nvSpPr>
          <p:cNvPr id="4" name="Slide Number Placeholder 3"/>
          <p:cNvSpPr>
            <a:spLocks noGrp="1"/>
          </p:cNvSpPr>
          <p:nvPr>
            <p:ph type="sldNum" sz="quarter" idx="5"/>
          </p:nvPr>
        </p:nvSpPr>
        <p:spPr/>
        <p:txBody>
          <a:bodyPr/>
          <a:lstStyle/>
          <a:p>
            <a:fld id="{EB0319B5-0A70-486F-A951-9ECFDDB65422}" type="slidenum">
              <a:rPr lang="en-IE" smtClean="0"/>
              <a:t>11</a:t>
            </a:fld>
            <a:endParaRPr lang="en-IE"/>
          </a:p>
        </p:txBody>
      </p:sp>
    </p:spTree>
    <p:extLst>
      <p:ext uri="{BB962C8B-B14F-4D97-AF65-F5344CB8AC3E}">
        <p14:creationId xmlns:p14="http://schemas.microsoft.com/office/powerpoint/2010/main" val="150378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This test had six questions, but out of those 6 what do you think are the top three concerns in terms of developing a dependence on something? Think about this and write them into your worksheet.</a:t>
            </a:r>
          </a:p>
          <a:p>
            <a:r>
              <a:rPr lang="en-US" dirty="0">
                <a:cs typeface="Calibri"/>
              </a:rPr>
              <a:t>This makes a good group activity. The main issue here is that the scoring system is weighted towards 2 particular concerns so there are two correct answers: health/social/financial problems and failing to do what was expected of you. There is no clear answer for the 3rd top concern and the idea here is to generate some debate amongst students. If they're discussing the concerns, they're learning about them. Remember, the key takeaway for this lesson is for students to know the warning signs of dependence.</a:t>
            </a:r>
          </a:p>
        </p:txBody>
      </p:sp>
      <p:sp>
        <p:nvSpPr>
          <p:cNvPr id="4" name="Slide Number Placeholder 3"/>
          <p:cNvSpPr>
            <a:spLocks noGrp="1"/>
          </p:cNvSpPr>
          <p:nvPr>
            <p:ph type="sldNum" sz="quarter" idx="5"/>
          </p:nvPr>
        </p:nvSpPr>
        <p:spPr/>
        <p:txBody>
          <a:bodyPr/>
          <a:lstStyle/>
          <a:p>
            <a:fld id="{EB0319B5-0A70-486F-A951-9ECFDDB65422}" type="slidenum">
              <a:rPr lang="en-IE" smtClean="0"/>
              <a:t>12</a:t>
            </a:fld>
            <a:endParaRPr lang="en-IE"/>
          </a:p>
        </p:txBody>
      </p:sp>
    </p:spTree>
    <p:extLst>
      <p:ext uri="{BB962C8B-B14F-4D97-AF65-F5344CB8AC3E}">
        <p14:creationId xmlns:p14="http://schemas.microsoft.com/office/powerpoint/2010/main" val="1071300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Ok, let's bring it all back together before the end of our lesson. We've seen that we can become dependent on variety of substances and </a:t>
            </a:r>
            <a:r>
              <a:rPr lang="en-US" i="1" dirty="0" err="1">
                <a:cs typeface="Calibri"/>
              </a:rPr>
              <a:t>behaviours</a:t>
            </a:r>
            <a:r>
              <a:rPr lang="en-US" i="1" dirty="0">
                <a:cs typeface="Calibri"/>
              </a:rPr>
              <a:t>. If this happens, we lose control of our relationship with that substance or </a:t>
            </a:r>
            <a:r>
              <a:rPr lang="en-US" i="1" dirty="0" err="1">
                <a:cs typeface="Calibri"/>
              </a:rPr>
              <a:t>behaviour</a:t>
            </a:r>
            <a:r>
              <a:rPr lang="en-US" i="1" dirty="0">
                <a:cs typeface="Calibri"/>
              </a:rPr>
              <a:t> and it begins to have a negative impact on our life and on the lives of those around us. The main thing that I want you to know leaving here is what are the major warning signs of dependence that we need to be able to look out for. Can anyone suggest a warning sign?</a:t>
            </a:r>
          </a:p>
          <a:p>
            <a:r>
              <a:rPr lang="en-US" dirty="0">
                <a:cs typeface="Calibri"/>
              </a:rPr>
              <a:t>Class discussion and conclude lesson.</a:t>
            </a:r>
          </a:p>
        </p:txBody>
      </p:sp>
      <p:sp>
        <p:nvSpPr>
          <p:cNvPr id="4" name="Slide Number Placeholder 3"/>
          <p:cNvSpPr>
            <a:spLocks noGrp="1"/>
          </p:cNvSpPr>
          <p:nvPr>
            <p:ph type="sldNum" sz="quarter" idx="5"/>
          </p:nvPr>
        </p:nvSpPr>
        <p:spPr/>
        <p:txBody>
          <a:bodyPr/>
          <a:lstStyle/>
          <a:p>
            <a:fld id="{EB0319B5-0A70-486F-A951-9ECFDDB65422}" type="slidenum">
              <a:rPr lang="en-IE" smtClean="0"/>
              <a:t>13</a:t>
            </a:fld>
            <a:endParaRPr lang="en-IE"/>
          </a:p>
        </p:txBody>
      </p:sp>
    </p:spTree>
    <p:extLst>
      <p:ext uri="{BB962C8B-B14F-4D97-AF65-F5344CB8AC3E}">
        <p14:creationId xmlns:p14="http://schemas.microsoft.com/office/powerpoint/2010/main" val="4016811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So one of the first things we need to figure out is what do we mean by "dependence"? </a:t>
            </a:r>
          </a:p>
          <a:p>
            <a:r>
              <a:rPr lang="en-US" i="1" dirty="0">
                <a:cs typeface="Calibri"/>
              </a:rPr>
              <a:t>Would anyone like to suggest a sign of becoming dependent on something?</a:t>
            </a:r>
          </a:p>
          <a:p>
            <a:r>
              <a:rPr lang="en-US" dirty="0">
                <a:cs typeface="Calibri"/>
              </a:rPr>
              <a:t>Class discussion to lay out student's prior knowledge.</a:t>
            </a:r>
            <a:endParaRPr lang="en-US" i="1" dirty="0">
              <a:cs typeface="Calibri"/>
            </a:endParaRPr>
          </a:p>
        </p:txBody>
      </p:sp>
      <p:sp>
        <p:nvSpPr>
          <p:cNvPr id="4" name="Slide Number Placeholder 3"/>
          <p:cNvSpPr>
            <a:spLocks noGrp="1"/>
          </p:cNvSpPr>
          <p:nvPr>
            <p:ph type="sldNum" sz="quarter" idx="5"/>
          </p:nvPr>
        </p:nvSpPr>
        <p:spPr/>
        <p:txBody>
          <a:bodyPr/>
          <a:lstStyle/>
          <a:p>
            <a:fld id="{EB0319B5-0A70-486F-A951-9ECFDDB65422}" type="slidenum">
              <a:rPr lang="en-IE" smtClean="0"/>
              <a:t>2</a:t>
            </a:fld>
            <a:endParaRPr lang="en-IE"/>
          </a:p>
        </p:txBody>
      </p:sp>
    </p:spTree>
    <p:extLst>
      <p:ext uri="{BB962C8B-B14F-4D97-AF65-F5344CB8AC3E}">
        <p14:creationId xmlns:p14="http://schemas.microsoft.com/office/powerpoint/2010/main" val="21301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When doctors consider whether people have developed a dependence on something, they look at a list of symptoms. Our first activity is to identify which of these symptoms are the official signs of dependence. Tick yes or no.</a:t>
            </a:r>
          </a:p>
          <a:p>
            <a:r>
              <a:rPr lang="en-US" dirty="0">
                <a:cs typeface="Calibri"/>
              </a:rPr>
              <a:t>Activity can be done individually or in groups.</a:t>
            </a:r>
            <a:endParaRPr lang="en-US" i="1" dirty="0">
              <a:cs typeface="Calibri"/>
            </a:endParaRPr>
          </a:p>
        </p:txBody>
      </p:sp>
      <p:sp>
        <p:nvSpPr>
          <p:cNvPr id="4" name="Slide Number Placeholder 3"/>
          <p:cNvSpPr>
            <a:spLocks noGrp="1"/>
          </p:cNvSpPr>
          <p:nvPr>
            <p:ph type="sldNum" sz="quarter" idx="5"/>
          </p:nvPr>
        </p:nvSpPr>
        <p:spPr/>
        <p:txBody>
          <a:bodyPr/>
          <a:lstStyle/>
          <a:p>
            <a:fld id="{EB0319B5-0A70-486F-A951-9ECFDDB65422}" type="slidenum">
              <a:rPr lang="en-IE" smtClean="0"/>
              <a:t>3</a:t>
            </a:fld>
            <a:endParaRPr lang="en-IE"/>
          </a:p>
        </p:txBody>
      </p:sp>
    </p:spTree>
    <p:extLst>
      <p:ext uri="{BB962C8B-B14F-4D97-AF65-F5344CB8AC3E}">
        <p14:creationId xmlns:p14="http://schemas.microsoft.com/office/powerpoint/2010/main" val="326535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And here are our answers, these are the official symptoms of dependence. Experiencing 4 or 5 of these in a 12 month period would indicate a moderate level of dependence, 6 or more a severe level.</a:t>
            </a:r>
          </a:p>
          <a:p>
            <a:endParaRPr lang="en-US" dirty="0">
              <a:cs typeface="Calibri"/>
            </a:endParaRPr>
          </a:p>
          <a:p>
            <a:r>
              <a:rPr lang="en-US" dirty="0">
                <a:cs typeface="Calibri"/>
              </a:rPr>
              <a:t>Note: technically these are the DSM criteria for a "</a:t>
            </a:r>
            <a:r>
              <a:rPr lang="en-US" i="1" dirty="0">
                <a:cs typeface="Calibri"/>
              </a:rPr>
              <a:t>substance use disorder</a:t>
            </a:r>
            <a:r>
              <a:rPr lang="en-US" dirty="0">
                <a:cs typeface="Calibri"/>
              </a:rPr>
              <a:t>" which is the term being used to replace dependence. However, in pilots of this lesson students found the language complex and we have substituted the older term dependence for clarity.</a:t>
            </a:r>
          </a:p>
        </p:txBody>
      </p:sp>
      <p:sp>
        <p:nvSpPr>
          <p:cNvPr id="4" name="Slide Number Placeholder 3"/>
          <p:cNvSpPr>
            <a:spLocks noGrp="1"/>
          </p:cNvSpPr>
          <p:nvPr>
            <p:ph type="sldNum" sz="quarter" idx="5"/>
          </p:nvPr>
        </p:nvSpPr>
        <p:spPr/>
        <p:txBody>
          <a:bodyPr/>
          <a:lstStyle/>
          <a:p>
            <a:fld id="{EB0319B5-0A70-486F-A951-9ECFDDB65422}" type="slidenum">
              <a:rPr lang="en-IE" smtClean="0"/>
              <a:t>4</a:t>
            </a:fld>
            <a:endParaRPr lang="en-IE"/>
          </a:p>
        </p:txBody>
      </p:sp>
    </p:spTree>
    <p:extLst>
      <p:ext uri="{BB962C8B-B14F-4D97-AF65-F5344CB8AC3E}">
        <p14:creationId xmlns:p14="http://schemas.microsoft.com/office/powerpoint/2010/main" val="424598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So now that we know a bit more about what we mean by dependence, what kind of substances or behaviours can you think of that can be abused?</a:t>
            </a:r>
            <a:r>
              <a:rPr lang="en-IE" dirty="0"/>
              <a:t> Think-pair-share. </a:t>
            </a:r>
          </a:p>
        </p:txBody>
      </p:sp>
      <p:sp>
        <p:nvSpPr>
          <p:cNvPr id="4" name="Slide Number Placeholder 3"/>
          <p:cNvSpPr>
            <a:spLocks noGrp="1"/>
          </p:cNvSpPr>
          <p:nvPr>
            <p:ph type="sldNum" sz="quarter" idx="10"/>
          </p:nvPr>
        </p:nvSpPr>
        <p:spPr/>
        <p:txBody>
          <a:bodyPr/>
          <a:lstStyle/>
          <a:p>
            <a:fld id="{EB0319B5-0A70-486F-A951-9ECFDDB65422}" type="slidenum">
              <a:rPr lang="en-IE" smtClean="0"/>
              <a:t>5</a:t>
            </a:fld>
            <a:endParaRPr lang="en-IE"/>
          </a:p>
        </p:txBody>
      </p:sp>
    </p:spTree>
    <p:extLst>
      <p:ext uri="{BB962C8B-B14F-4D97-AF65-F5344CB8AC3E}">
        <p14:creationId xmlns:p14="http://schemas.microsoft.com/office/powerpoint/2010/main" val="3150264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Now it's time to get up on our feet. We're going to have a walking debate to see if this is something that is relevant or not. Our topic today: "Second years need to know about problems with dependence".</a:t>
            </a:r>
            <a:endParaRPr lang="en-IE" i="1" dirty="0">
              <a:cs typeface="Calibri"/>
            </a:endParaRPr>
          </a:p>
          <a:p>
            <a:r>
              <a:rPr lang="en-IE" i="1" dirty="0">
                <a:cs typeface="Calibri"/>
              </a:rPr>
              <a:t>We're going to clear a path across the room, the wall on your right is Yes – I completely agree, the wall on your left is No – I completely disagree. The middle of the room is 50-50, and everywhere else is somewhere along a scale of completely yes to completely no. Let's go!</a:t>
            </a:r>
          </a:p>
          <a:p>
            <a:r>
              <a:rPr lang="en-IE" dirty="0">
                <a:cs typeface="Calibri"/>
              </a:rPr>
              <a:t>Run the debate to see how relevant students think this is. It's a good chance to see what their issues are and for them to see what their classmates think. </a:t>
            </a:r>
          </a:p>
        </p:txBody>
      </p:sp>
      <p:sp>
        <p:nvSpPr>
          <p:cNvPr id="4" name="Slide Number Placeholder 3"/>
          <p:cNvSpPr>
            <a:spLocks noGrp="1"/>
          </p:cNvSpPr>
          <p:nvPr>
            <p:ph type="sldNum" sz="quarter" idx="10"/>
          </p:nvPr>
        </p:nvSpPr>
        <p:spPr/>
        <p:txBody>
          <a:bodyPr/>
          <a:lstStyle/>
          <a:p>
            <a:fld id="{EB0319B5-0A70-486F-A951-9ECFDDB65422}" type="slidenum">
              <a:rPr lang="en-IE" smtClean="0"/>
              <a:t>6</a:t>
            </a:fld>
            <a:endParaRPr lang="en-IE"/>
          </a:p>
        </p:txBody>
      </p:sp>
    </p:spTree>
    <p:extLst>
      <p:ext uri="{BB962C8B-B14F-4D97-AF65-F5344CB8AC3E}">
        <p14:creationId xmlns:p14="http://schemas.microsoft.com/office/powerpoint/2010/main" val="315271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a:rPr>
              <a:t>It's possible that someone brought up health or mental health issues in the previous debate, if so you have a great lead into this section. </a:t>
            </a:r>
            <a:endParaRPr lang="en-US"/>
          </a:p>
          <a:p>
            <a:endParaRPr lang="en-IE" dirty="0">
              <a:cs typeface="Calibri"/>
            </a:endParaRPr>
          </a:p>
          <a:p>
            <a:r>
              <a:rPr lang="en-IE" dirty="0">
                <a:cs typeface="Calibri"/>
              </a:rPr>
              <a:t>If not: </a:t>
            </a:r>
            <a:r>
              <a:rPr lang="en-IE" i="1" dirty="0">
                <a:cs typeface="Calibri"/>
              </a:rPr>
              <a:t>Now one important thing that we need to be aware of with any health issue, is how does it affect our mental health? Let's hear from one of the Irish experts in this field, Dr Bobby Smyth about how drugs can affect our mental health.</a:t>
            </a:r>
            <a:endParaRPr lang="en-IE" dirty="0"/>
          </a:p>
        </p:txBody>
      </p:sp>
      <p:sp>
        <p:nvSpPr>
          <p:cNvPr id="4" name="Slide Number Placeholder 3"/>
          <p:cNvSpPr>
            <a:spLocks noGrp="1"/>
          </p:cNvSpPr>
          <p:nvPr>
            <p:ph type="sldNum" sz="quarter" idx="10"/>
          </p:nvPr>
        </p:nvSpPr>
        <p:spPr/>
        <p:txBody>
          <a:bodyPr/>
          <a:lstStyle/>
          <a:p>
            <a:fld id="{EB0319B5-0A70-486F-A951-9ECFDDB65422}" type="slidenum">
              <a:rPr lang="en-IE" smtClean="0"/>
              <a:t>7</a:t>
            </a:fld>
            <a:endParaRPr lang="en-IE"/>
          </a:p>
        </p:txBody>
      </p:sp>
    </p:spTree>
    <p:extLst>
      <p:ext uri="{BB962C8B-B14F-4D97-AF65-F5344CB8AC3E}">
        <p14:creationId xmlns:p14="http://schemas.microsoft.com/office/powerpoint/2010/main" val="314142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Video discussing the effect of drugs on our mental health with Dr Bobby Smyth from HSE and Dr Aisling O'Neill from RCSI.</a:t>
            </a:r>
          </a:p>
        </p:txBody>
      </p:sp>
      <p:sp>
        <p:nvSpPr>
          <p:cNvPr id="4" name="Slide Number Placeholder 3"/>
          <p:cNvSpPr>
            <a:spLocks noGrp="1"/>
          </p:cNvSpPr>
          <p:nvPr>
            <p:ph type="sldNum" sz="quarter" idx="10"/>
          </p:nvPr>
        </p:nvSpPr>
        <p:spPr/>
        <p:txBody>
          <a:bodyPr/>
          <a:lstStyle/>
          <a:p>
            <a:fld id="{EB0319B5-0A70-486F-A951-9ECFDDB65422}" type="slidenum">
              <a:rPr lang="en-IE" smtClean="0"/>
              <a:t>8</a:t>
            </a:fld>
            <a:endParaRPr lang="en-IE"/>
          </a:p>
        </p:txBody>
      </p:sp>
    </p:spTree>
    <p:extLst>
      <p:ext uri="{BB962C8B-B14F-4D97-AF65-F5344CB8AC3E}">
        <p14:creationId xmlns:p14="http://schemas.microsoft.com/office/powerpoint/2010/main" val="352091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Now that we have a better understanding of dependence and the challenges it can create, let's do a little survey on our won dependence. We'll have a bit of fun by looking at our dependence on chocolate and social media use. Turn your worksheet over and fill in this test on dependence. When you're done, add up your scores for each one and write them down in the results section on the right.</a:t>
            </a:r>
          </a:p>
          <a:p>
            <a:endParaRPr lang="en-US" dirty="0">
              <a:cs typeface="Calibri"/>
            </a:endParaRPr>
          </a:p>
          <a:p>
            <a:r>
              <a:rPr lang="en-US" dirty="0">
                <a:cs typeface="Calibri"/>
              </a:rPr>
              <a:t>Note: This is a lightly modified version of the ASSIST </a:t>
            </a:r>
            <a:r>
              <a:rPr lang="en-US" dirty="0" err="1">
                <a:cs typeface="Calibri"/>
              </a:rPr>
              <a:t>questionaire</a:t>
            </a:r>
            <a:r>
              <a:rPr lang="en-US" dirty="0">
                <a:cs typeface="Calibri"/>
              </a:rPr>
              <a:t> v3 which is used to diagnose substance use disorders. The goal here is for students to see the key things that indicate there is a problem.</a:t>
            </a:r>
          </a:p>
        </p:txBody>
      </p:sp>
      <p:sp>
        <p:nvSpPr>
          <p:cNvPr id="4" name="Slide Number Placeholder 3"/>
          <p:cNvSpPr>
            <a:spLocks noGrp="1"/>
          </p:cNvSpPr>
          <p:nvPr>
            <p:ph type="sldNum" sz="quarter" idx="5"/>
          </p:nvPr>
        </p:nvSpPr>
        <p:spPr/>
        <p:txBody>
          <a:bodyPr/>
          <a:lstStyle/>
          <a:p>
            <a:fld id="{EB0319B5-0A70-486F-A951-9ECFDDB65422}" type="slidenum">
              <a:rPr lang="en-IE" smtClean="0"/>
              <a:t>9</a:t>
            </a:fld>
            <a:endParaRPr lang="en-IE"/>
          </a:p>
        </p:txBody>
      </p:sp>
    </p:spTree>
    <p:extLst>
      <p:ext uri="{BB962C8B-B14F-4D97-AF65-F5344CB8AC3E}">
        <p14:creationId xmlns:p14="http://schemas.microsoft.com/office/powerpoint/2010/main" val="914282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4DBB76F7-DAC6-4DAB-A3F2-4577364020D6}" type="datetimeFigureOut">
              <a:rPr lang="en-IE" smtClean="0"/>
              <a:t>22/01/2021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1479886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DBB76F7-DAC6-4DAB-A3F2-4577364020D6}" type="datetimeFigureOut">
              <a:rPr lang="en-IE" smtClean="0"/>
              <a:t>22/01/2021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3352891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DBB76F7-DAC6-4DAB-A3F2-4577364020D6}" type="datetimeFigureOut">
              <a:rPr lang="en-IE" smtClean="0"/>
              <a:t>22/01/2021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137885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DBB76F7-DAC6-4DAB-A3F2-4577364020D6}" type="datetimeFigureOut">
              <a:rPr lang="en-IE" smtClean="0"/>
              <a:t>22/01/2021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253205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BB76F7-DAC6-4DAB-A3F2-4577364020D6}" type="datetimeFigureOut">
              <a:rPr lang="en-IE" smtClean="0"/>
              <a:t>22/01/2021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334112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4DBB76F7-DAC6-4DAB-A3F2-4577364020D6}" type="datetimeFigureOut">
              <a:rPr lang="en-IE" smtClean="0"/>
              <a:t>22/01/2021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172935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4DBB76F7-DAC6-4DAB-A3F2-4577364020D6}" type="datetimeFigureOut">
              <a:rPr lang="en-IE" smtClean="0"/>
              <a:t>22/01/2021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2450101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4DBB76F7-DAC6-4DAB-A3F2-4577364020D6}" type="datetimeFigureOut">
              <a:rPr lang="en-IE" smtClean="0"/>
              <a:t>22/01/2021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3350714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5537"/>
          <a:stretch/>
        </p:blipFill>
        <p:spPr>
          <a:xfrm>
            <a:off x="0" y="0"/>
            <a:ext cx="12192000" cy="6865144"/>
          </a:xfrm>
          <a:prstGeom prst="rect">
            <a:avLst/>
          </a:prstGeom>
        </p:spPr>
      </p:pic>
    </p:spTree>
    <p:extLst>
      <p:ext uri="{BB962C8B-B14F-4D97-AF65-F5344CB8AC3E}">
        <p14:creationId xmlns:p14="http://schemas.microsoft.com/office/powerpoint/2010/main" val="209748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B76F7-DAC6-4DAB-A3F2-4577364020D6}" type="datetimeFigureOut">
              <a:rPr lang="en-IE" smtClean="0"/>
              <a:t>22/01/2021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3746602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B76F7-DAC6-4DAB-A3F2-4577364020D6}" type="datetimeFigureOut">
              <a:rPr lang="en-IE" smtClean="0"/>
              <a:t>22/01/2021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38C44AA-B5AB-4A0A-A24B-7F0872362EE1}" type="slidenum">
              <a:rPr lang="en-IE" smtClean="0"/>
              <a:t>‹#›</a:t>
            </a:fld>
            <a:endParaRPr lang="en-IE"/>
          </a:p>
        </p:txBody>
      </p:sp>
    </p:spTree>
    <p:extLst>
      <p:ext uri="{BB962C8B-B14F-4D97-AF65-F5344CB8AC3E}">
        <p14:creationId xmlns:p14="http://schemas.microsoft.com/office/powerpoint/2010/main" val="187632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B76F7-DAC6-4DAB-A3F2-4577364020D6}" type="datetimeFigureOut">
              <a:rPr lang="en-IE" smtClean="0"/>
              <a:t>22/01/2021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C44AA-B5AB-4A0A-A24B-7F0872362EE1}" type="slidenum">
              <a:rPr lang="en-IE" smtClean="0"/>
              <a:t>‹#›</a:t>
            </a:fld>
            <a:endParaRPr lang="en-IE"/>
          </a:p>
        </p:txBody>
      </p:sp>
    </p:spTree>
    <p:extLst>
      <p:ext uri="{BB962C8B-B14F-4D97-AF65-F5344CB8AC3E}">
        <p14:creationId xmlns:p14="http://schemas.microsoft.com/office/powerpoint/2010/main" val="900958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2396" y="5611092"/>
            <a:ext cx="7239444" cy="111040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5464" y="566635"/>
            <a:ext cx="6304634" cy="4626025"/>
          </a:xfrm>
          <a:prstGeom prst="rect">
            <a:avLst/>
          </a:prstGeom>
        </p:spPr>
      </p:pic>
      <p:sp>
        <p:nvSpPr>
          <p:cNvPr id="3" name="TextBox 2"/>
          <p:cNvSpPr txBox="1"/>
          <p:nvPr/>
        </p:nvSpPr>
        <p:spPr>
          <a:xfrm>
            <a:off x="1371903" y="1417492"/>
            <a:ext cx="6440090" cy="2215991"/>
          </a:xfrm>
          <a:prstGeom prst="rect">
            <a:avLst/>
          </a:prstGeom>
          <a:noFill/>
        </p:spPr>
        <p:txBody>
          <a:bodyPr wrap="square" rtlCol="0">
            <a:spAutoFit/>
          </a:bodyPr>
          <a:lstStyle/>
          <a:p>
            <a:pPr algn="ctr">
              <a:spcAft>
                <a:spcPts val="1200"/>
              </a:spcAft>
            </a:pPr>
            <a:r>
              <a:rPr lang="en-IE" sz="8800" b="1" dirty="0">
                <a:ln w="12700">
                  <a:solidFill>
                    <a:schemeClr val="tx1"/>
                  </a:solidFill>
                </a:ln>
                <a:solidFill>
                  <a:schemeClr val="accent4"/>
                </a:solidFill>
                <a:latin typeface="Ink Free" panose="03080402000500000000" pitchFamily="66" charset="0"/>
              </a:rPr>
              <a:t>Dependence</a:t>
            </a:r>
            <a:endParaRPr lang="en-IE" sz="4400" b="1" dirty="0">
              <a:ln w="12700">
                <a:solidFill>
                  <a:schemeClr val="tx1"/>
                </a:solidFill>
              </a:ln>
              <a:solidFill>
                <a:schemeClr val="accent4"/>
              </a:solidFill>
              <a:latin typeface="Ink Free" panose="03080402000500000000" pitchFamily="66" charset="0"/>
            </a:endParaRPr>
          </a:p>
          <a:p>
            <a:pPr algn="ctr">
              <a:spcAft>
                <a:spcPts val="1200"/>
              </a:spcAft>
            </a:pPr>
            <a:r>
              <a:rPr lang="en-IE" sz="4000" b="1" dirty="0">
                <a:latin typeface="Ink Free" panose="03080402000500000000" pitchFamily="66" charset="0"/>
              </a:rPr>
              <a:t>Junior Cycle Wellbeing</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50000" b="50777"/>
          <a:stretch/>
        </p:blipFill>
        <p:spPr>
          <a:xfrm>
            <a:off x="9888208" y="0"/>
            <a:ext cx="2340360" cy="2304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0962" r="50000" b="-185"/>
          <a:stretch/>
        </p:blipFill>
        <p:spPr>
          <a:xfrm>
            <a:off x="9888207" y="2304000"/>
            <a:ext cx="2340360" cy="2304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0025" t="50962" r="-25" b="-185"/>
          <a:stretch/>
        </p:blipFill>
        <p:spPr>
          <a:xfrm>
            <a:off x="9888207" y="4554000"/>
            <a:ext cx="2340361" cy="2304000"/>
          </a:xfrm>
          <a:prstGeom prst="rect">
            <a:avLst/>
          </a:prstGeom>
        </p:spPr>
      </p:pic>
      <p:sp>
        <p:nvSpPr>
          <p:cNvPr id="7" name="Rectangle 6"/>
          <p:cNvSpPr/>
          <p:nvPr/>
        </p:nvSpPr>
        <p:spPr>
          <a:xfrm>
            <a:off x="1204687" y="5583383"/>
            <a:ext cx="7239444" cy="11104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5032" y="5662403"/>
            <a:ext cx="772163" cy="987786"/>
          </a:xfrm>
          <a:prstGeom prst="rect">
            <a:avLst/>
          </a:prstGeom>
        </p:spPr>
      </p:pic>
      <p:sp>
        <p:nvSpPr>
          <p:cNvPr id="9" name="TextBox 8"/>
          <p:cNvSpPr txBox="1"/>
          <p:nvPr/>
        </p:nvSpPr>
        <p:spPr>
          <a:xfrm>
            <a:off x="1259183" y="6280857"/>
            <a:ext cx="1431354" cy="369332"/>
          </a:xfrm>
          <a:prstGeom prst="rect">
            <a:avLst/>
          </a:prstGeom>
          <a:noFill/>
        </p:spPr>
        <p:txBody>
          <a:bodyPr wrap="none" rtlCol="0">
            <a:spAutoFit/>
          </a:bodyPr>
          <a:lstStyle/>
          <a:p>
            <a:r>
              <a:rPr lang="en-IE" i="1" dirty="0">
                <a:solidFill>
                  <a:sysClr val="windowText" lastClr="000000"/>
                </a:solidFill>
              </a:rPr>
              <a:t>supported by</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1299" y="5744936"/>
            <a:ext cx="2192482" cy="800256"/>
          </a:xfrm>
          <a:prstGeom prst="rect">
            <a:avLst/>
          </a:prstGeom>
        </p:spPr>
      </p:pic>
      <p:pic>
        <p:nvPicPr>
          <p:cNvPr id="11" name="Picture 2" descr="https://scontent.fdub1-2.fna.fbcdn.net/v/t1.0-9/21369522_712250855641717_4605023374082298460_n.png?_nc_cat=107&amp;_nc_ohc=Ik1FaqRzLTAAQmzOQXaS5oD0ouPYilc7upxmz5VBuuRxFXbiXC3nSR4yQ&amp;_nc_ht=scontent.fdub1-2.fna&amp;oh=dfc97d5fe73c953f45ddbc442fc824dc&amp;oe=5E41D4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10" t="14960" r="4854" b="13858"/>
          <a:stretch/>
        </p:blipFill>
        <p:spPr bwMode="auto">
          <a:xfrm>
            <a:off x="6604092" y="5662403"/>
            <a:ext cx="1254919" cy="965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45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8987"/>
            <a:ext cx="11445950" cy="6819013"/>
          </a:xfrm>
          <a:prstGeom prst="rect">
            <a:avLst/>
          </a:prstGeom>
        </p:spPr>
      </p:pic>
      <p:sp>
        <p:nvSpPr>
          <p:cNvPr id="3" name="TextBox 2"/>
          <p:cNvSpPr txBox="1"/>
          <p:nvPr/>
        </p:nvSpPr>
        <p:spPr>
          <a:xfrm>
            <a:off x="8777068" y="776184"/>
            <a:ext cx="1843307" cy="662092"/>
          </a:xfrm>
          <a:prstGeom prst="rect">
            <a:avLst/>
          </a:prstGeom>
          <a:noFill/>
        </p:spPr>
        <p:txBody>
          <a:bodyPr wrap="none" rtlCol="0">
            <a:noAutofit/>
          </a:bodyPr>
          <a:lstStyle/>
          <a:p>
            <a:r>
              <a:rPr lang="en-IE" sz="3200" b="1" u="sng" dirty="0">
                <a:latin typeface="Ink Free" panose="03080402000500000000" pitchFamily="66" charset="0"/>
              </a:rPr>
              <a:t>Results</a:t>
            </a:r>
          </a:p>
          <a:p>
            <a:endParaRPr lang="en-IE" sz="3200" b="1" dirty="0">
              <a:latin typeface="Ink Free" panose="03080402000500000000" pitchFamily="66" charset="0"/>
            </a:endParaRPr>
          </a:p>
        </p:txBody>
      </p:sp>
      <p:sp>
        <p:nvSpPr>
          <p:cNvPr id="4" name="TextBox 3"/>
          <p:cNvSpPr txBox="1"/>
          <p:nvPr/>
        </p:nvSpPr>
        <p:spPr>
          <a:xfrm>
            <a:off x="2509283" y="476250"/>
            <a:ext cx="2609850" cy="1077218"/>
          </a:xfrm>
          <a:prstGeom prst="rect">
            <a:avLst/>
          </a:prstGeom>
          <a:noFill/>
        </p:spPr>
        <p:txBody>
          <a:bodyPr wrap="square" rtlCol="0">
            <a:spAutoFit/>
          </a:bodyPr>
          <a:lstStyle/>
          <a:p>
            <a:pPr algn="ctr"/>
            <a:r>
              <a:rPr lang="en-IE" sz="3200" i="1" dirty="0">
                <a:latin typeface="Ink Free" panose="03080402000500000000" pitchFamily="66" charset="0"/>
              </a:rPr>
              <a:t>What results did we get?</a:t>
            </a:r>
          </a:p>
        </p:txBody>
      </p:sp>
      <p:cxnSp>
        <p:nvCxnSpPr>
          <p:cNvPr id="6" name="Straight Connector 5"/>
          <p:cNvCxnSpPr/>
          <p:nvPr/>
        </p:nvCxnSpPr>
        <p:spPr>
          <a:xfrm flipV="1">
            <a:off x="4238625" y="2343150"/>
            <a:ext cx="5915025" cy="47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19937" y="1638300"/>
            <a:ext cx="76200" cy="4238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02846" y="1833458"/>
            <a:ext cx="1843307" cy="662092"/>
          </a:xfrm>
          <a:prstGeom prst="rect">
            <a:avLst/>
          </a:prstGeom>
          <a:noFill/>
        </p:spPr>
        <p:txBody>
          <a:bodyPr wrap="none" rtlCol="0">
            <a:noAutofit/>
          </a:bodyPr>
          <a:lstStyle/>
          <a:p>
            <a:r>
              <a:rPr lang="en-IE" sz="3200" b="1" dirty="0">
                <a:latin typeface="Ink Free" panose="03080402000500000000" pitchFamily="66" charset="0"/>
              </a:rPr>
              <a:t>Chocolate</a:t>
            </a:r>
          </a:p>
          <a:p>
            <a:endParaRPr lang="en-IE" sz="3200" b="1" dirty="0">
              <a:latin typeface="Ink Free" panose="03080402000500000000" pitchFamily="66" charset="0"/>
            </a:endParaRPr>
          </a:p>
        </p:txBody>
      </p:sp>
      <p:sp>
        <p:nvSpPr>
          <p:cNvPr id="12" name="TextBox 11"/>
          <p:cNvSpPr txBox="1"/>
          <p:nvPr/>
        </p:nvSpPr>
        <p:spPr>
          <a:xfrm>
            <a:off x="7484158" y="1833458"/>
            <a:ext cx="1843307" cy="662092"/>
          </a:xfrm>
          <a:prstGeom prst="rect">
            <a:avLst/>
          </a:prstGeom>
          <a:noFill/>
        </p:spPr>
        <p:txBody>
          <a:bodyPr wrap="none" rtlCol="0">
            <a:noAutofit/>
          </a:bodyPr>
          <a:lstStyle/>
          <a:p>
            <a:r>
              <a:rPr lang="en-IE" sz="3200" b="1" dirty="0">
                <a:latin typeface="Ink Free" panose="03080402000500000000" pitchFamily="66" charset="0"/>
              </a:rPr>
              <a:t>Social Media</a:t>
            </a:r>
          </a:p>
          <a:p>
            <a:endParaRPr lang="en-IE" sz="3200" b="1" dirty="0">
              <a:latin typeface="Ink Free" panose="03080402000500000000" pitchFamily="66" charset="0"/>
            </a:endParaRPr>
          </a:p>
        </p:txBody>
      </p:sp>
    </p:spTree>
    <p:extLst>
      <p:ext uri="{BB962C8B-B14F-4D97-AF65-F5344CB8AC3E}">
        <p14:creationId xmlns:p14="http://schemas.microsoft.com/office/powerpoint/2010/main" val="943025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8987"/>
            <a:ext cx="11445950" cy="6819013"/>
          </a:xfrm>
          <a:prstGeom prst="rect">
            <a:avLst/>
          </a:prstGeom>
        </p:spPr>
      </p:pic>
      <p:sp>
        <p:nvSpPr>
          <p:cNvPr id="3" name="TextBox 2"/>
          <p:cNvSpPr txBox="1"/>
          <p:nvPr/>
        </p:nvSpPr>
        <p:spPr>
          <a:xfrm>
            <a:off x="8777068" y="776184"/>
            <a:ext cx="1843307" cy="662092"/>
          </a:xfrm>
          <a:prstGeom prst="rect">
            <a:avLst/>
          </a:prstGeom>
          <a:noFill/>
        </p:spPr>
        <p:txBody>
          <a:bodyPr wrap="none" rtlCol="0">
            <a:noAutofit/>
          </a:bodyPr>
          <a:lstStyle/>
          <a:p>
            <a:r>
              <a:rPr lang="en-IE" sz="3200" b="1" u="sng" dirty="0">
                <a:latin typeface="Ink Free" panose="03080402000500000000" pitchFamily="66" charset="0"/>
              </a:rPr>
              <a:t>Results</a:t>
            </a:r>
          </a:p>
          <a:p>
            <a:endParaRPr lang="en-IE" sz="3200" b="1" dirty="0">
              <a:latin typeface="Ink Free" panose="03080402000500000000" pitchFamily="66" charset="0"/>
            </a:endParaRPr>
          </a:p>
        </p:txBody>
      </p:sp>
      <p:sp>
        <p:nvSpPr>
          <p:cNvPr id="4" name="TextBox 3"/>
          <p:cNvSpPr txBox="1"/>
          <p:nvPr/>
        </p:nvSpPr>
        <p:spPr>
          <a:xfrm>
            <a:off x="2562890" y="476250"/>
            <a:ext cx="2743200" cy="1077218"/>
          </a:xfrm>
          <a:prstGeom prst="rect">
            <a:avLst/>
          </a:prstGeom>
          <a:noFill/>
        </p:spPr>
        <p:txBody>
          <a:bodyPr wrap="square" rtlCol="0">
            <a:spAutoFit/>
          </a:bodyPr>
          <a:lstStyle/>
          <a:p>
            <a:pPr algn="ctr"/>
            <a:r>
              <a:rPr lang="en-IE" sz="3200" i="1" dirty="0">
                <a:latin typeface="Ink Free" panose="03080402000500000000" pitchFamily="66" charset="0"/>
              </a:rPr>
              <a:t>Do you notice any patterns?</a:t>
            </a:r>
          </a:p>
        </p:txBody>
      </p:sp>
      <p:cxnSp>
        <p:nvCxnSpPr>
          <p:cNvPr id="6" name="Straight Connector 5"/>
          <p:cNvCxnSpPr/>
          <p:nvPr/>
        </p:nvCxnSpPr>
        <p:spPr>
          <a:xfrm flipV="1">
            <a:off x="4238625" y="2343150"/>
            <a:ext cx="5915025" cy="47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19937" y="1638300"/>
            <a:ext cx="76200" cy="4238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02846" y="1833458"/>
            <a:ext cx="1843307" cy="662092"/>
          </a:xfrm>
          <a:prstGeom prst="rect">
            <a:avLst/>
          </a:prstGeom>
          <a:noFill/>
        </p:spPr>
        <p:txBody>
          <a:bodyPr wrap="none" rtlCol="0">
            <a:noAutofit/>
          </a:bodyPr>
          <a:lstStyle/>
          <a:p>
            <a:r>
              <a:rPr lang="en-IE" sz="3200" b="1" dirty="0">
                <a:latin typeface="Ink Free" panose="03080402000500000000" pitchFamily="66" charset="0"/>
              </a:rPr>
              <a:t>Chocolate</a:t>
            </a:r>
          </a:p>
          <a:p>
            <a:endParaRPr lang="en-IE" sz="3200" b="1" dirty="0">
              <a:latin typeface="Ink Free" panose="03080402000500000000" pitchFamily="66" charset="0"/>
            </a:endParaRPr>
          </a:p>
        </p:txBody>
      </p:sp>
      <p:sp>
        <p:nvSpPr>
          <p:cNvPr id="12" name="TextBox 11"/>
          <p:cNvSpPr txBox="1"/>
          <p:nvPr/>
        </p:nvSpPr>
        <p:spPr>
          <a:xfrm>
            <a:off x="7484158" y="1833458"/>
            <a:ext cx="1843307" cy="662092"/>
          </a:xfrm>
          <a:prstGeom prst="rect">
            <a:avLst/>
          </a:prstGeom>
          <a:noFill/>
        </p:spPr>
        <p:txBody>
          <a:bodyPr wrap="none" rtlCol="0">
            <a:noAutofit/>
          </a:bodyPr>
          <a:lstStyle/>
          <a:p>
            <a:r>
              <a:rPr lang="en-IE" sz="3200" b="1" dirty="0">
                <a:latin typeface="Ink Free" panose="03080402000500000000" pitchFamily="66" charset="0"/>
              </a:rPr>
              <a:t>Social Media</a:t>
            </a:r>
          </a:p>
          <a:p>
            <a:endParaRPr lang="en-IE" sz="3200" b="1" dirty="0">
              <a:latin typeface="Ink Free" panose="03080402000500000000" pitchFamily="66" charset="0"/>
            </a:endParaRPr>
          </a:p>
        </p:txBody>
      </p:sp>
    </p:spTree>
    <p:extLst>
      <p:ext uri="{BB962C8B-B14F-4D97-AF65-F5344CB8AC3E}">
        <p14:creationId xmlns:p14="http://schemas.microsoft.com/office/powerpoint/2010/main" val="1465499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586" y="799666"/>
            <a:ext cx="7346523" cy="5390511"/>
          </a:xfrm>
          <a:prstGeom prst="rect">
            <a:avLst/>
          </a:prstGeom>
        </p:spPr>
      </p:pic>
      <p:sp>
        <p:nvSpPr>
          <p:cNvPr id="3" name="TextBox 2"/>
          <p:cNvSpPr txBox="1"/>
          <p:nvPr/>
        </p:nvSpPr>
        <p:spPr>
          <a:xfrm>
            <a:off x="935482" y="1604961"/>
            <a:ext cx="6109554" cy="2800767"/>
          </a:xfrm>
          <a:prstGeom prst="rect">
            <a:avLst/>
          </a:prstGeom>
          <a:noFill/>
        </p:spPr>
        <p:txBody>
          <a:bodyPr wrap="square" rtlCol="0">
            <a:spAutoFit/>
          </a:bodyPr>
          <a:lstStyle/>
          <a:p>
            <a:pPr>
              <a:spcAft>
                <a:spcPts val="1200"/>
              </a:spcAft>
            </a:pPr>
            <a:r>
              <a:rPr lang="en-IE" sz="6000" b="1" dirty="0">
                <a:ln w="12700">
                  <a:solidFill>
                    <a:schemeClr val="tx1"/>
                  </a:solidFill>
                </a:ln>
                <a:solidFill>
                  <a:schemeClr val="accent4"/>
                </a:solidFill>
                <a:latin typeface="Ink Free" panose="03080402000500000000" pitchFamily="66" charset="0"/>
              </a:rPr>
              <a:t>Groups</a:t>
            </a:r>
            <a:endParaRPr lang="en-IE" sz="3600" b="1" dirty="0">
              <a:ln w="12700">
                <a:solidFill>
                  <a:schemeClr val="tx1"/>
                </a:solidFill>
              </a:ln>
              <a:solidFill>
                <a:schemeClr val="accent4"/>
              </a:solidFill>
              <a:latin typeface="Ink Free" panose="03080402000500000000" pitchFamily="66" charset="0"/>
            </a:endParaRPr>
          </a:p>
          <a:p>
            <a:pPr>
              <a:spcAft>
                <a:spcPts val="1200"/>
              </a:spcAft>
            </a:pPr>
            <a:r>
              <a:rPr lang="en-IE" sz="3200" b="1" dirty="0">
                <a:latin typeface="Ink Free" panose="03080402000500000000" pitchFamily="66" charset="0"/>
              </a:rPr>
              <a:t>What are the top three concerns for dependence in this test?</a:t>
            </a:r>
          </a:p>
          <a:p>
            <a:r>
              <a:rPr lang="en-IE" sz="3200" b="1" dirty="0">
                <a:latin typeface="Ink Free" panose="03080402000500000000" pitchFamily="66" charset="0"/>
              </a:rPr>
              <a:t>Do you agree?</a:t>
            </a:r>
          </a:p>
        </p:txBody>
      </p:sp>
      <p:pic>
        <p:nvPicPr>
          <p:cNvPr id="4" name="Picture 3"/>
          <p:cNvPicPr>
            <a:picLocks noChangeAspect="1"/>
          </p:cNvPicPr>
          <p:nvPr/>
        </p:nvPicPr>
        <p:blipFill>
          <a:blip r:embed="rId4"/>
          <a:stretch>
            <a:fillRect/>
          </a:stretch>
        </p:blipFill>
        <p:spPr>
          <a:xfrm rot="246529">
            <a:off x="8099062" y="811816"/>
            <a:ext cx="3714542" cy="5366211"/>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rot="260625">
            <a:off x="8008979" y="4573966"/>
            <a:ext cx="3583670" cy="1482626"/>
          </a:xfrm>
          <a:prstGeom prst="roundRect">
            <a:avLst>
              <a:gd name="adj" fmla="val 4726"/>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349816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9812" y="718069"/>
            <a:ext cx="8117485" cy="6081452"/>
          </a:xfrm>
          <a:prstGeom prst="rect">
            <a:avLst/>
          </a:prstGeom>
        </p:spPr>
      </p:pic>
      <p:sp>
        <p:nvSpPr>
          <p:cNvPr id="3" name="TextBox 2"/>
          <p:cNvSpPr txBox="1"/>
          <p:nvPr/>
        </p:nvSpPr>
        <p:spPr>
          <a:xfrm>
            <a:off x="1655920" y="1916689"/>
            <a:ext cx="6359152" cy="2523768"/>
          </a:xfrm>
          <a:prstGeom prst="rect">
            <a:avLst/>
          </a:prstGeom>
          <a:noFill/>
        </p:spPr>
        <p:txBody>
          <a:bodyPr wrap="square" rtlCol="0">
            <a:spAutoFit/>
          </a:bodyPr>
          <a:lstStyle/>
          <a:p>
            <a:pPr>
              <a:spcAft>
                <a:spcPts val="1200"/>
              </a:spcAft>
            </a:pPr>
            <a:r>
              <a:rPr lang="en-IE" sz="6600" b="1" dirty="0">
                <a:ln w="12700">
                  <a:solidFill>
                    <a:schemeClr val="tx1"/>
                  </a:solidFill>
                </a:ln>
                <a:solidFill>
                  <a:schemeClr val="accent4"/>
                </a:solidFill>
                <a:latin typeface="Ink Free" panose="03080402000500000000" pitchFamily="66" charset="0"/>
              </a:rPr>
              <a:t>Reflection</a:t>
            </a:r>
            <a:endParaRPr lang="en-IE" sz="4000" b="1" dirty="0">
              <a:ln w="12700">
                <a:solidFill>
                  <a:schemeClr val="tx1"/>
                </a:solidFill>
              </a:ln>
              <a:solidFill>
                <a:schemeClr val="accent4"/>
              </a:solidFill>
              <a:latin typeface="Ink Free" panose="03080402000500000000" pitchFamily="66" charset="0"/>
            </a:endParaRPr>
          </a:p>
          <a:p>
            <a:pPr>
              <a:spcBef>
                <a:spcPts val="1200"/>
              </a:spcBef>
            </a:pPr>
            <a:r>
              <a:rPr lang="en-IE" sz="3600" b="1" dirty="0">
                <a:latin typeface="Ink Free" panose="03080402000500000000" pitchFamily="66" charset="0"/>
              </a:rPr>
              <a:t>What are the warning signs of dependence to look out for?</a:t>
            </a:r>
          </a:p>
        </p:txBody>
      </p:sp>
    </p:spTree>
    <p:extLst>
      <p:ext uri="{BB962C8B-B14F-4D97-AF65-F5344CB8AC3E}">
        <p14:creationId xmlns:p14="http://schemas.microsoft.com/office/powerpoint/2010/main" val="3445874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151" y="565840"/>
            <a:ext cx="7620222" cy="5609488"/>
          </a:xfrm>
          <a:prstGeom prst="rect">
            <a:avLst/>
          </a:prstGeom>
        </p:spPr>
      </p:pic>
      <p:sp>
        <p:nvSpPr>
          <p:cNvPr id="3" name="TextBox 2"/>
          <p:cNvSpPr txBox="1"/>
          <p:nvPr/>
        </p:nvSpPr>
        <p:spPr>
          <a:xfrm>
            <a:off x="3837269" y="2107068"/>
            <a:ext cx="4215986" cy="1477328"/>
          </a:xfrm>
          <a:prstGeom prst="rect">
            <a:avLst/>
          </a:prstGeom>
          <a:noFill/>
        </p:spPr>
        <p:txBody>
          <a:bodyPr wrap="square" rtlCol="0">
            <a:spAutoFit/>
          </a:bodyPr>
          <a:lstStyle/>
          <a:p>
            <a:pPr algn="ctr"/>
            <a:r>
              <a:rPr lang="en-IE" sz="3600" b="1" dirty="0">
                <a:latin typeface="Ink Free" panose="03080402000500000000" pitchFamily="66" charset="0"/>
              </a:rPr>
              <a:t>what do we mean by “</a:t>
            </a:r>
            <a:r>
              <a:rPr lang="en-IE" sz="5400" b="1" dirty="0">
                <a:latin typeface="Ink Free" panose="03080402000500000000" pitchFamily="66" charset="0"/>
              </a:rPr>
              <a:t>dependence</a:t>
            </a:r>
            <a:r>
              <a:rPr lang="en-IE" sz="3600" b="1" dirty="0">
                <a:latin typeface="Ink Free" panose="03080402000500000000" pitchFamily="66" charset="0"/>
              </a:rPr>
              <a:t>”?</a:t>
            </a:r>
          </a:p>
        </p:txBody>
      </p:sp>
    </p:spTree>
    <p:extLst>
      <p:ext uri="{BB962C8B-B14F-4D97-AF65-F5344CB8AC3E}">
        <p14:creationId xmlns:p14="http://schemas.microsoft.com/office/powerpoint/2010/main" val="3351761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screenshot of a cell phone&#10;&#10;Description generated with very high confidence">
            <a:extLst>
              <a:ext uri="{FF2B5EF4-FFF2-40B4-BE49-F238E27FC236}">
                <a16:creationId xmlns:a16="http://schemas.microsoft.com/office/drawing/2014/main" id="{A9D19F93-D4BE-4B82-9A10-A3823202F843}"/>
              </a:ext>
            </a:extLst>
          </p:cNvPr>
          <p:cNvPicPr>
            <a:picLocks noChangeAspect="1"/>
          </p:cNvPicPr>
          <p:nvPr/>
        </p:nvPicPr>
        <p:blipFill>
          <a:blip r:embed="rId3"/>
          <a:stretch>
            <a:fillRect/>
          </a:stretch>
        </p:blipFill>
        <p:spPr>
          <a:xfrm rot="300000">
            <a:off x="3797349" y="145820"/>
            <a:ext cx="4592170" cy="6661286"/>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a:xfrm rot="300000">
            <a:off x="3923899" y="904502"/>
            <a:ext cx="4387442" cy="3682302"/>
          </a:xfrm>
          <a:prstGeom prst="roundRect">
            <a:avLst>
              <a:gd name="adj" fmla="val 4726"/>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09707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04860" y="4811999"/>
            <a:ext cx="2160257" cy="1688707"/>
            <a:chOff x="367296" y="446939"/>
            <a:chExt cx="2301475" cy="1688707"/>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3" name="TextBox 2"/>
            <p:cNvSpPr txBox="1"/>
            <p:nvPr/>
          </p:nvSpPr>
          <p:spPr>
            <a:xfrm>
              <a:off x="598317" y="723014"/>
              <a:ext cx="1839432" cy="830997"/>
            </a:xfrm>
            <a:prstGeom prst="rect">
              <a:avLst/>
            </a:prstGeom>
            <a:noFill/>
          </p:spPr>
          <p:txBody>
            <a:bodyPr wrap="square" rtlCol="0">
              <a:spAutoFit/>
            </a:bodyPr>
            <a:lstStyle/>
            <a:p>
              <a:pPr algn="ctr"/>
              <a:r>
                <a:rPr lang="en-IE" sz="2400">
                  <a:latin typeface="Ink Free" panose="03080402000500000000" pitchFamily="66" charset="0"/>
                </a:rPr>
                <a:t>Experience cravings</a:t>
              </a:r>
            </a:p>
          </p:txBody>
        </p:sp>
      </p:grpSp>
      <p:grpSp>
        <p:nvGrpSpPr>
          <p:cNvPr id="5" name="Group 4"/>
          <p:cNvGrpSpPr/>
          <p:nvPr/>
        </p:nvGrpSpPr>
        <p:grpSpPr>
          <a:xfrm>
            <a:off x="548690" y="2658568"/>
            <a:ext cx="2301475" cy="1688707"/>
            <a:chOff x="367296" y="446939"/>
            <a:chExt cx="2301475" cy="1688707"/>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7" name="TextBox 6"/>
            <p:cNvSpPr txBox="1"/>
            <p:nvPr/>
          </p:nvSpPr>
          <p:spPr>
            <a:xfrm>
              <a:off x="468309" y="574159"/>
              <a:ext cx="2070453" cy="1200329"/>
            </a:xfrm>
            <a:prstGeom prst="rect">
              <a:avLst/>
            </a:prstGeom>
            <a:noFill/>
          </p:spPr>
          <p:txBody>
            <a:bodyPr wrap="square" rtlCol="0">
              <a:spAutoFit/>
            </a:bodyPr>
            <a:lstStyle/>
            <a:p>
              <a:pPr algn="ctr"/>
              <a:r>
                <a:rPr lang="en-IE" sz="2400">
                  <a:latin typeface="Ink Free" panose="03080402000500000000" pitchFamily="66" charset="0"/>
                </a:rPr>
                <a:t>Tried and failed to reduce use</a:t>
              </a:r>
            </a:p>
          </p:txBody>
        </p:sp>
      </p:grpSp>
      <p:grpSp>
        <p:nvGrpSpPr>
          <p:cNvPr id="8" name="Group 7"/>
          <p:cNvGrpSpPr/>
          <p:nvPr/>
        </p:nvGrpSpPr>
        <p:grpSpPr>
          <a:xfrm>
            <a:off x="3852216" y="135206"/>
            <a:ext cx="2545808" cy="1876483"/>
            <a:chOff x="367296" y="446939"/>
            <a:chExt cx="2301475" cy="1688707"/>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10" name="TextBox 9"/>
            <p:cNvSpPr txBox="1"/>
            <p:nvPr/>
          </p:nvSpPr>
          <p:spPr>
            <a:xfrm>
              <a:off x="468309" y="574159"/>
              <a:ext cx="2070453" cy="1200329"/>
            </a:xfrm>
            <a:prstGeom prst="rect">
              <a:avLst/>
            </a:prstGeom>
            <a:noFill/>
          </p:spPr>
          <p:txBody>
            <a:bodyPr wrap="square" rtlCol="0">
              <a:spAutoFit/>
            </a:bodyPr>
            <a:lstStyle/>
            <a:p>
              <a:pPr algn="ctr"/>
              <a:r>
                <a:rPr lang="en-IE" sz="2400">
                  <a:latin typeface="Ink Free" panose="03080402000500000000" pitchFamily="66" charset="0"/>
                </a:rPr>
                <a:t>Used in ways that are dangerous</a:t>
              </a:r>
            </a:p>
          </p:txBody>
        </p:sp>
      </p:grpSp>
      <p:grpSp>
        <p:nvGrpSpPr>
          <p:cNvPr id="11" name="Group 10"/>
          <p:cNvGrpSpPr/>
          <p:nvPr/>
        </p:nvGrpSpPr>
        <p:grpSpPr>
          <a:xfrm>
            <a:off x="329368" y="241423"/>
            <a:ext cx="3178618" cy="2197313"/>
            <a:chOff x="367296" y="446939"/>
            <a:chExt cx="2301475" cy="1696880"/>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13" name="TextBox 12"/>
            <p:cNvSpPr txBox="1"/>
            <p:nvPr/>
          </p:nvSpPr>
          <p:spPr>
            <a:xfrm>
              <a:off x="468309" y="574159"/>
              <a:ext cx="2070453" cy="1569660"/>
            </a:xfrm>
            <a:prstGeom prst="rect">
              <a:avLst/>
            </a:prstGeom>
            <a:noFill/>
          </p:spPr>
          <p:txBody>
            <a:bodyPr wrap="square" rtlCol="0">
              <a:spAutoFit/>
            </a:bodyPr>
            <a:lstStyle/>
            <a:p>
              <a:pPr algn="ctr"/>
              <a:r>
                <a:rPr lang="en-IE" sz="2400" dirty="0">
                  <a:latin typeface="Ink Free" panose="03080402000500000000" pitchFamily="66" charset="0"/>
                </a:rPr>
                <a:t>Social or interpersonal problems because of use</a:t>
              </a:r>
            </a:p>
          </p:txBody>
        </p:sp>
      </p:grpSp>
      <p:grpSp>
        <p:nvGrpSpPr>
          <p:cNvPr id="14" name="Group 13"/>
          <p:cNvGrpSpPr/>
          <p:nvPr/>
        </p:nvGrpSpPr>
        <p:grpSpPr>
          <a:xfrm>
            <a:off x="8933227" y="166942"/>
            <a:ext cx="3178618" cy="2186730"/>
            <a:chOff x="367296" y="446939"/>
            <a:chExt cx="2301475" cy="1688707"/>
          </a:xfrm>
        </p:grpSpPr>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16" name="TextBox 15"/>
            <p:cNvSpPr txBox="1"/>
            <p:nvPr/>
          </p:nvSpPr>
          <p:spPr>
            <a:xfrm>
              <a:off x="468309" y="574159"/>
              <a:ext cx="2070453" cy="1212173"/>
            </a:xfrm>
            <a:prstGeom prst="rect">
              <a:avLst/>
            </a:prstGeom>
            <a:noFill/>
          </p:spPr>
          <p:txBody>
            <a:bodyPr wrap="square" rtlCol="0">
              <a:spAutoFit/>
            </a:bodyPr>
            <a:lstStyle/>
            <a:p>
              <a:pPr algn="ctr"/>
              <a:r>
                <a:rPr lang="en-IE" sz="2400" dirty="0">
                  <a:latin typeface="Ink Free" panose="03080402000500000000" pitchFamily="66" charset="0"/>
                </a:rPr>
                <a:t>Physical or psychological problems because of use</a:t>
              </a:r>
            </a:p>
          </p:txBody>
        </p:sp>
      </p:grpSp>
      <p:grpSp>
        <p:nvGrpSpPr>
          <p:cNvPr id="17" name="Group 16"/>
          <p:cNvGrpSpPr/>
          <p:nvPr/>
        </p:nvGrpSpPr>
        <p:grpSpPr>
          <a:xfrm>
            <a:off x="304614" y="4787068"/>
            <a:ext cx="2301475" cy="1688707"/>
            <a:chOff x="367296" y="446939"/>
            <a:chExt cx="2301475" cy="1688707"/>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19" name="TextBox 18"/>
            <p:cNvSpPr txBox="1"/>
            <p:nvPr/>
          </p:nvSpPr>
          <p:spPr>
            <a:xfrm>
              <a:off x="468309" y="574159"/>
              <a:ext cx="2070453" cy="1200329"/>
            </a:xfrm>
            <a:prstGeom prst="rect">
              <a:avLst/>
            </a:prstGeom>
            <a:noFill/>
          </p:spPr>
          <p:txBody>
            <a:bodyPr wrap="square" rtlCol="0">
              <a:spAutoFit/>
            </a:bodyPr>
            <a:lstStyle/>
            <a:p>
              <a:pPr algn="ctr"/>
              <a:r>
                <a:rPr lang="en-IE" sz="2400">
                  <a:latin typeface="Ink Free" panose="03080402000500000000" pitchFamily="66" charset="0"/>
                </a:rPr>
                <a:t>Experience withdrawal symptoms</a:t>
              </a:r>
            </a:p>
          </p:txBody>
        </p:sp>
      </p:grpSp>
      <p:grpSp>
        <p:nvGrpSpPr>
          <p:cNvPr id="20" name="Group 19"/>
          <p:cNvGrpSpPr/>
          <p:nvPr/>
        </p:nvGrpSpPr>
        <p:grpSpPr>
          <a:xfrm>
            <a:off x="6487941" y="406162"/>
            <a:ext cx="2301475" cy="1688707"/>
            <a:chOff x="367296" y="446939"/>
            <a:chExt cx="2301475" cy="1688707"/>
          </a:xfrm>
        </p:grpSpPr>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22" name="TextBox 21"/>
            <p:cNvSpPr txBox="1"/>
            <p:nvPr/>
          </p:nvSpPr>
          <p:spPr>
            <a:xfrm>
              <a:off x="468309" y="574159"/>
              <a:ext cx="2070453" cy="1200329"/>
            </a:xfrm>
            <a:prstGeom prst="rect">
              <a:avLst/>
            </a:prstGeom>
            <a:noFill/>
          </p:spPr>
          <p:txBody>
            <a:bodyPr wrap="square" rtlCol="0">
              <a:spAutoFit/>
            </a:bodyPr>
            <a:lstStyle/>
            <a:p>
              <a:pPr algn="ctr"/>
              <a:r>
                <a:rPr lang="en-IE" sz="2400">
                  <a:latin typeface="Ink Free" panose="03080402000500000000" pitchFamily="66" charset="0"/>
                </a:rPr>
                <a:t>Using increasing amounts</a:t>
              </a:r>
            </a:p>
          </p:txBody>
        </p:sp>
      </p:grpSp>
      <p:grpSp>
        <p:nvGrpSpPr>
          <p:cNvPr id="23" name="Group 22"/>
          <p:cNvGrpSpPr/>
          <p:nvPr/>
        </p:nvGrpSpPr>
        <p:grpSpPr>
          <a:xfrm>
            <a:off x="8890678" y="2531140"/>
            <a:ext cx="3025075" cy="1688707"/>
            <a:chOff x="425760" y="319719"/>
            <a:chExt cx="3025075" cy="1688707"/>
          </a:xfrm>
        </p:grpSpPr>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760" y="319719"/>
              <a:ext cx="3016395" cy="1688707"/>
            </a:xfrm>
            <a:prstGeom prst="rect">
              <a:avLst/>
            </a:prstGeom>
          </p:spPr>
        </p:pic>
        <p:sp>
          <p:nvSpPr>
            <p:cNvPr id="25" name="TextBox 24"/>
            <p:cNvSpPr txBox="1"/>
            <p:nvPr/>
          </p:nvSpPr>
          <p:spPr>
            <a:xfrm>
              <a:off x="468309" y="574159"/>
              <a:ext cx="2982526" cy="830997"/>
            </a:xfrm>
            <a:prstGeom prst="rect">
              <a:avLst/>
            </a:prstGeom>
            <a:noFill/>
          </p:spPr>
          <p:txBody>
            <a:bodyPr wrap="square" rtlCol="0">
              <a:spAutoFit/>
            </a:bodyPr>
            <a:lstStyle/>
            <a:p>
              <a:pPr algn="ctr"/>
              <a:r>
                <a:rPr lang="en-IE" sz="2400" dirty="0">
                  <a:latin typeface="Ink Free" panose="03080402000500000000" pitchFamily="66" charset="0"/>
                </a:rPr>
                <a:t>Failed to meet your responsibilities</a:t>
              </a:r>
            </a:p>
          </p:txBody>
        </p:sp>
      </p:grpSp>
      <p:grpSp>
        <p:nvGrpSpPr>
          <p:cNvPr id="26" name="Group 25"/>
          <p:cNvGrpSpPr/>
          <p:nvPr/>
        </p:nvGrpSpPr>
        <p:grpSpPr>
          <a:xfrm>
            <a:off x="7417798" y="5148226"/>
            <a:ext cx="2301475" cy="1688707"/>
            <a:chOff x="367296" y="446939"/>
            <a:chExt cx="2301475" cy="1688707"/>
          </a:xfrm>
        </p:grpSpPr>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28" name="TextBox 27"/>
            <p:cNvSpPr txBox="1"/>
            <p:nvPr/>
          </p:nvSpPr>
          <p:spPr>
            <a:xfrm>
              <a:off x="468309" y="574159"/>
              <a:ext cx="2070453" cy="1200329"/>
            </a:xfrm>
            <a:prstGeom prst="rect">
              <a:avLst/>
            </a:prstGeom>
            <a:noFill/>
          </p:spPr>
          <p:txBody>
            <a:bodyPr wrap="square" rtlCol="0">
              <a:spAutoFit/>
            </a:bodyPr>
            <a:lstStyle/>
            <a:p>
              <a:pPr algn="ctr"/>
              <a:r>
                <a:rPr lang="en-IE" sz="2400">
                  <a:latin typeface="Ink Free" panose="03080402000500000000" pitchFamily="66" charset="0"/>
                </a:rPr>
                <a:t>Given up something because of use</a:t>
              </a:r>
            </a:p>
          </p:txBody>
        </p:sp>
      </p:grpSp>
      <p:grpSp>
        <p:nvGrpSpPr>
          <p:cNvPr id="29" name="Group 28"/>
          <p:cNvGrpSpPr/>
          <p:nvPr/>
        </p:nvGrpSpPr>
        <p:grpSpPr>
          <a:xfrm>
            <a:off x="9810370" y="4505422"/>
            <a:ext cx="2301475" cy="1688707"/>
            <a:chOff x="367296" y="446939"/>
            <a:chExt cx="2301475" cy="1688707"/>
          </a:xfrm>
        </p:grpSpPr>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31" name="TextBox 30"/>
            <p:cNvSpPr txBox="1"/>
            <p:nvPr/>
          </p:nvSpPr>
          <p:spPr>
            <a:xfrm>
              <a:off x="468309" y="723790"/>
              <a:ext cx="2070453" cy="830997"/>
            </a:xfrm>
            <a:prstGeom prst="rect">
              <a:avLst/>
            </a:prstGeom>
            <a:noFill/>
          </p:spPr>
          <p:txBody>
            <a:bodyPr wrap="square" rtlCol="0">
              <a:spAutoFit/>
            </a:bodyPr>
            <a:lstStyle/>
            <a:p>
              <a:pPr algn="ctr"/>
              <a:r>
                <a:rPr lang="en-IE" sz="2400">
                  <a:latin typeface="Ink Free" panose="03080402000500000000" pitchFamily="66" charset="0"/>
                </a:rPr>
                <a:t>Spending a lot of time using</a:t>
              </a:r>
            </a:p>
          </p:txBody>
        </p:sp>
      </p:grpSp>
      <p:grpSp>
        <p:nvGrpSpPr>
          <p:cNvPr id="32" name="Group 31"/>
          <p:cNvGrpSpPr/>
          <p:nvPr/>
        </p:nvGrpSpPr>
        <p:grpSpPr>
          <a:xfrm>
            <a:off x="2736098" y="5148226"/>
            <a:ext cx="2272716" cy="1688707"/>
            <a:chOff x="367296" y="446939"/>
            <a:chExt cx="2301475" cy="1688707"/>
          </a:xfrm>
        </p:grpSpPr>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6" y="446939"/>
              <a:ext cx="2301475" cy="1688707"/>
            </a:xfrm>
            <a:prstGeom prst="rect">
              <a:avLst/>
            </a:prstGeom>
          </p:spPr>
        </p:pic>
        <p:sp>
          <p:nvSpPr>
            <p:cNvPr id="34" name="TextBox 33"/>
            <p:cNvSpPr txBox="1"/>
            <p:nvPr/>
          </p:nvSpPr>
          <p:spPr>
            <a:xfrm>
              <a:off x="482806" y="737636"/>
              <a:ext cx="2070453" cy="830997"/>
            </a:xfrm>
            <a:prstGeom prst="rect">
              <a:avLst/>
            </a:prstGeom>
            <a:noFill/>
          </p:spPr>
          <p:txBody>
            <a:bodyPr wrap="square" rtlCol="0">
              <a:spAutoFit/>
            </a:bodyPr>
            <a:lstStyle/>
            <a:p>
              <a:pPr algn="ctr"/>
              <a:r>
                <a:rPr lang="en-IE" sz="2400">
                  <a:latin typeface="Ink Free" panose="03080402000500000000" pitchFamily="66" charset="0"/>
                </a:rPr>
                <a:t>You’ve built up a tolerance</a:t>
              </a:r>
            </a:p>
          </p:txBody>
        </p:sp>
      </p:grpSp>
      <p:grpSp>
        <p:nvGrpSpPr>
          <p:cNvPr id="37" name="Group 36"/>
          <p:cNvGrpSpPr/>
          <p:nvPr/>
        </p:nvGrpSpPr>
        <p:grpSpPr>
          <a:xfrm>
            <a:off x="4296024" y="2483608"/>
            <a:ext cx="3342654" cy="1880384"/>
            <a:chOff x="282426" y="218387"/>
            <a:chExt cx="2883337" cy="1409522"/>
          </a:xfrm>
        </p:grpSpPr>
        <p:sp>
          <p:nvSpPr>
            <p:cNvPr id="36" name="Rectangle 35"/>
            <p:cNvSpPr/>
            <p:nvPr/>
          </p:nvSpPr>
          <p:spPr>
            <a:xfrm>
              <a:off x="337844" y="280731"/>
              <a:ext cx="2827919" cy="1347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800" b="1" dirty="0">
                <a:solidFill>
                  <a:sysClr val="windowText" lastClr="000000"/>
                </a:solidFill>
                <a:latin typeface="Ink Free" panose="03080402000500000000" pitchFamily="66" charset="0"/>
              </a:endParaRPr>
            </a:p>
          </p:txBody>
        </p:sp>
        <p:sp>
          <p:nvSpPr>
            <p:cNvPr id="35" name="Rectangle 34"/>
            <p:cNvSpPr/>
            <p:nvPr/>
          </p:nvSpPr>
          <p:spPr>
            <a:xfrm>
              <a:off x="282426" y="218387"/>
              <a:ext cx="2827919" cy="1347178"/>
            </a:xfrm>
            <a:prstGeom prst="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solidFill>
                    <a:sysClr val="windowText" lastClr="000000"/>
                  </a:solidFill>
                  <a:latin typeface="Ink Free" panose="03080402000500000000" pitchFamily="66" charset="0"/>
                </a:rPr>
                <a:t>Symptoms of dependence</a:t>
              </a:r>
            </a:p>
          </p:txBody>
        </p:sp>
      </p:grpSp>
    </p:spTree>
    <p:extLst>
      <p:ext uri="{BB962C8B-B14F-4D97-AF65-F5344CB8AC3E}">
        <p14:creationId xmlns:p14="http://schemas.microsoft.com/office/powerpoint/2010/main" val="217368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0608" y="1086475"/>
            <a:ext cx="6304634" cy="4626025"/>
          </a:xfrm>
          <a:prstGeom prst="rect">
            <a:avLst/>
          </a:prstGeom>
        </p:spPr>
      </p:pic>
      <p:sp>
        <p:nvSpPr>
          <p:cNvPr id="3" name="TextBox 2"/>
          <p:cNvSpPr txBox="1"/>
          <p:nvPr/>
        </p:nvSpPr>
        <p:spPr>
          <a:xfrm>
            <a:off x="3200554" y="1888841"/>
            <a:ext cx="6440090" cy="2154436"/>
          </a:xfrm>
          <a:prstGeom prst="rect">
            <a:avLst/>
          </a:prstGeom>
          <a:noFill/>
        </p:spPr>
        <p:txBody>
          <a:bodyPr wrap="square" rtlCol="0">
            <a:spAutoFit/>
          </a:bodyPr>
          <a:lstStyle/>
          <a:p>
            <a:pPr>
              <a:spcAft>
                <a:spcPts val="1200"/>
              </a:spcAft>
            </a:pPr>
            <a:r>
              <a:rPr lang="en-IE" sz="6000" b="1" dirty="0">
                <a:ln w="12700">
                  <a:solidFill>
                    <a:schemeClr val="tx1"/>
                  </a:solidFill>
                </a:ln>
                <a:solidFill>
                  <a:schemeClr val="accent4"/>
                </a:solidFill>
                <a:latin typeface="Ink Free" panose="03080402000500000000" pitchFamily="66" charset="0"/>
              </a:rPr>
              <a:t>Discussion</a:t>
            </a:r>
            <a:endParaRPr lang="en-IE" sz="3600" b="1" dirty="0">
              <a:ln w="12700">
                <a:solidFill>
                  <a:schemeClr val="tx1"/>
                </a:solidFill>
              </a:ln>
              <a:solidFill>
                <a:schemeClr val="accent4"/>
              </a:solidFill>
              <a:latin typeface="Ink Free" panose="03080402000500000000" pitchFamily="66" charset="0"/>
            </a:endParaRPr>
          </a:p>
          <a:p>
            <a:pPr>
              <a:spcAft>
                <a:spcPts val="1200"/>
              </a:spcAft>
            </a:pPr>
            <a:r>
              <a:rPr lang="en-IE" sz="3200" b="1" dirty="0">
                <a:latin typeface="Ink Free" panose="03080402000500000000" pitchFamily="66" charset="0"/>
              </a:rPr>
              <a:t>What kind of substances or behaviours can be abused?</a:t>
            </a:r>
          </a:p>
        </p:txBody>
      </p:sp>
    </p:spTree>
    <p:extLst>
      <p:ext uri="{BB962C8B-B14F-4D97-AF65-F5344CB8AC3E}">
        <p14:creationId xmlns:p14="http://schemas.microsoft.com/office/powerpoint/2010/main" val="63918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2338388" y="1095371"/>
            <a:ext cx="7531786" cy="850106"/>
          </a:xfrm>
          <a:custGeom>
            <a:avLst/>
            <a:gdLst>
              <a:gd name="connsiteX0" fmla="*/ 78581 w 7122319"/>
              <a:gd name="connsiteY0" fmla="*/ 21432 h 671513"/>
              <a:gd name="connsiteX1" fmla="*/ 0 w 7122319"/>
              <a:gd name="connsiteY1" fmla="*/ 671513 h 671513"/>
              <a:gd name="connsiteX2" fmla="*/ 7022306 w 7122319"/>
              <a:gd name="connsiteY2" fmla="*/ 421482 h 671513"/>
              <a:gd name="connsiteX3" fmla="*/ 7122319 w 7122319"/>
              <a:gd name="connsiteY3" fmla="*/ 0 h 671513"/>
              <a:gd name="connsiteX4" fmla="*/ 78581 w 7122319"/>
              <a:gd name="connsiteY4" fmla="*/ 21432 h 67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2319" h="671513">
                <a:moveTo>
                  <a:pt x="78581" y="21432"/>
                </a:moveTo>
                <a:lnTo>
                  <a:pt x="0" y="671513"/>
                </a:lnTo>
                <a:lnTo>
                  <a:pt x="7022306" y="421482"/>
                </a:lnTo>
                <a:lnTo>
                  <a:pt x="7122319" y="0"/>
                </a:lnTo>
                <a:lnTo>
                  <a:pt x="78581" y="21432"/>
                </a:lnTo>
                <a:close/>
              </a:path>
            </a:pathLst>
          </a:cu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800" b="1" dirty="0">
              <a:solidFill>
                <a:schemeClr val="bg1"/>
              </a:solidFill>
              <a:latin typeface="Ink Free" panose="03080402000500000000" pitchFamily="66"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6502" y="1818330"/>
            <a:ext cx="7711837" cy="5062716"/>
          </a:xfrm>
          <a:prstGeom prst="rect">
            <a:avLst/>
          </a:prstGeom>
        </p:spPr>
      </p:pic>
      <p:sp>
        <p:nvSpPr>
          <p:cNvPr id="13" name="Freeform 12"/>
          <p:cNvSpPr/>
          <p:nvPr/>
        </p:nvSpPr>
        <p:spPr>
          <a:xfrm>
            <a:off x="2171700" y="1042987"/>
            <a:ext cx="7531786" cy="850106"/>
          </a:xfrm>
          <a:custGeom>
            <a:avLst/>
            <a:gdLst>
              <a:gd name="connsiteX0" fmla="*/ 78581 w 7122319"/>
              <a:gd name="connsiteY0" fmla="*/ 21432 h 671513"/>
              <a:gd name="connsiteX1" fmla="*/ 0 w 7122319"/>
              <a:gd name="connsiteY1" fmla="*/ 671513 h 671513"/>
              <a:gd name="connsiteX2" fmla="*/ 7022306 w 7122319"/>
              <a:gd name="connsiteY2" fmla="*/ 421482 h 671513"/>
              <a:gd name="connsiteX3" fmla="*/ 7122319 w 7122319"/>
              <a:gd name="connsiteY3" fmla="*/ 0 h 671513"/>
              <a:gd name="connsiteX4" fmla="*/ 78581 w 7122319"/>
              <a:gd name="connsiteY4" fmla="*/ 21432 h 67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2319" h="671513">
                <a:moveTo>
                  <a:pt x="78581" y="21432"/>
                </a:moveTo>
                <a:lnTo>
                  <a:pt x="0" y="671513"/>
                </a:lnTo>
                <a:lnTo>
                  <a:pt x="7022306" y="421482"/>
                </a:lnTo>
                <a:lnTo>
                  <a:pt x="7122319" y="0"/>
                </a:lnTo>
                <a:lnTo>
                  <a:pt x="78581" y="21432"/>
                </a:lnTo>
                <a:close/>
              </a:path>
            </a:pathLst>
          </a:custGeom>
          <a:solidFill>
            <a:srgbClr val="FF9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800" b="1" dirty="0">
              <a:solidFill>
                <a:schemeClr val="bg1"/>
              </a:solidFill>
              <a:latin typeface="Ink Free" panose="03080402000500000000" pitchFamily="66" charset="0"/>
            </a:endParaRPr>
          </a:p>
        </p:txBody>
      </p:sp>
      <p:sp>
        <p:nvSpPr>
          <p:cNvPr id="7" name="TextBox 6"/>
          <p:cNvSpPr txBox="1"/>
          <p:nvPr/>
        </p:nvSpPr>
        <p:spPr>
          <a:xfrm>
            <a:off x="4107661" y="1038545"/>
            <a:ext cx="3497368" cy="646331"/>
          </a:xfrm>
          <a:prstGeom prst="rect">
            <a:avLst/>
          </a:prstGeom>
          <a:noFill/>
        </p:spPr>
        <p:txBody>
          <a:bodyPr wrap="none" rtlCol="0">
            <a:spAutoFit/>
          </a:bodyPr>
          <a:lstStyle/>
          <a:p>
            <a:r>
              <a:rPr lang="en-IE" sz="3600" dirty="0">
                <a:latin typeface="Comic Book" panose="02000500000000000000" pitchFamily="2" charset="0"/>
              </a:rPr>
              <a:t>Walking debate</a:t>
            </a:r>
          </a:p>
        </p:txBody>
      </p:sp>
      <p:sp>
        <p:nvSpPr>
          <p:cNvPr id="17" name="TextBox 16"/>
          <p:cNvSpPr txBox="1"/>
          <p:nvPr/>
        </p:nvSpPr>
        <p:spPr>
          <a:xfrm>
            <a:off x="3735031" y="2877139"/>
            <a:ext cx="4242627" cy="1754326"/>
          </a:xfrm>
          <a:prstGeom prst="rect">
            <a:avLst/>
          </a:prstGeom>
          <a:noFill/>
        </p:spPr>
        <p:txBody>
          <a:bodyPr wrap="square" rtlCol="0">
            <a:spAutoFit/>
          </a:bodyPr>
          <a:lstStyle/>
          <a:p>
            <a:pPr algn="ctr"/>
            <a:r>
              <a:rPr lang="en-IE" sz="3600" b="1" dirty="0">
                <a:latin typeface="Ink Free" panose="03080402000500000000" pitchFamily="66" charset="0"/>
              </a:rPr>
              <a:t>Second years need to know about problems with dependence.</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550" y="216695"/>
            <a:ext cx="2390775" cy="2390775"/>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81325" y="163709"/>
            <a:ext cx="2496746" cy="2496746"/>
          </a:xfrm>
          <a:prstGeom prst="rect">
            <a:avLst/>
          </a:prstGeom>
        </p:spPr>
      </p:pic>
    </p:spTree>
    <p:extLst>
      <p:ext uri="{BB962C8B-B14F-4D97-AF65-F5344CB8AC3E}">
        <p14:creationId xmlns:p14="http://schemas.microsoft.com/office/powerpoint/2010/main" val="173905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151" y="621259"/>
            <a:ext cx="7620222" cy="5609488"/>
          </a:xfrm>
          <a:prstGeom prst="rect">
            <a:avLst/>
          </a:prstGeom>
        </p:spPr>
      </p:pic>
      <p:sp>
        <p:nvSpPr>
          <p:cNvPr id="3" name="TextBox 2"/>
          <p:cNvSpPr txBox="1"/>
          <p:nvPr/>
        </p:nvSpPr>
        <p:spPr>
          <a:xfrm>
            <a:off x="3765883" y="2065504"/>
            <a:ext cx="4215986" cy="1754326"/>
          </a:xfrm>
          <a:prstGeom prst="rect">
            <a:avLst/>
          </a:prstGeom>
          <a:noFill/>
        </p:spPr>
        <p:txBody>
          <a:bodyPr wrap="square" rtlCol="0">
            <a:spAutoFit/>
          </a:bodyPr>
          <a:lstStyle/>
          <a:p>
            <a:pPr algn="ctr"/>
            <a:r>
              <a:rPr lang="en-IE" sz="3600" b="1" dirty="0">
                <a:latin typeface="Ink Free" panose="03080402000500000000" pitchFamily="66" charset="0"/>
              </a:rPr>
              <a:t>How can use of drugs affect our mental health?</a:t>
            </a:r>
          </a:p>
        </p:txBody>
      </p:sp>
    </p:spTree>
    <p:extLst>
      <p:ext uri="{BB962C8B-B14F-4D97-AF65-F5344CB8AC3E}">
        <p14:creationId xmlns:p14="http://schemas.microsoft.com/office/powerpoint/2010/main" val="192605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xiety and Depression 24-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2950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8987"/>
            <a:ext cx="11445950" cy="6819013"/>
          </a:xfrm>
          <a:prstGeom prst="rect">
            <a:avLst/>
          </a:prstGeom>
        </p:spPr>
      </p:pic>
      <p:sp>
        <p:nvSpPr>
          <p:cNvPr id="3" name="TextBox 2"/>
          <p:cNvSpPr txBox="1"/>
          <p:nvPr/>
        </p:nvSpPr>
        <p:spPr>
          <a:xfrm>
            <a:off x="4122617" y="2120940"/>
            <a:ext cx="3574787" cy="3441660"/>
          </a:xfrm>
          <a:prstGeom prst="rect">
            <a:avLst/>
          </a:prstGeom>
          <a:noFill/>
        </p:spPr>
        <p:txBody>
          <a:bodyPr wrap="none" rtlCol="0">
            <a:noAutofit/>
          </a:bodyPr>
          <a:lstStyle/>
          <a:p>
            <a:r>
              <a:rPr lang="en-IE" sz="3200" b="1" dirty="0">
                <a:latin typeface="Ink Free" panose="03080402000500000000" pitchFamily="66" charset="0"/>
              </a:rPr>
              <a:t>Fill in the survey</a:t>
            </a:r>
          </a:p>
          <a:p>
            <a:pPr>
              <a:spcAft>
                <a:spcPts val="1200"/>
              </a:spcAft>
            </a:pPr>
            <a:r>
              <a:rPr lang="en-IE" sz="3200" b="1" dirty="0">
                <a:latin typeface="Ink Free" panose="03080402000500000000" pitchFamily="66" charset="0"/>
              </a:rPr>
              <a:t>for your use of:</a:t>
            </a:r>
          </a:p>
          <a:p>
            <a:pPr marL="342900" indent="-342900">
              <a:spcAft>
                <a:spcPts val="1200"/>
              </a:spcAft>
              <a:buFont typeface="Arial" panose="020B0604020202020204" pitchFamily="34" charset="0"/>
              <a:buChar char="•"/>
            </a:pPr>
            <a:r>
              <a:rPr lang="en-IE" sz="3200" b="1" dirty="0">
                <a:latin typeface="Ink Free" panose="03080402000500000000" pitchFamily="66" charset="0"/>
              </a:rPr>
              <a:t>Chocolate</a:t>
            </a:r>
          </a:p>
          <a:p>
            <a:pPr marL="342900" indent="-342900">
              <a:spcAft>
                <a:spcPts val="1200"/>
              </a:spcAft>
              <a:buFont typeface="Arial" panose="020B0604020202020204" pitchFamily="34" charset="0"/>
              <a:buChar char="•"/>
            </a:pPr>
            <a:r>
              <a:rPr lang="en-IE" sz="3200" b="1" dirty="0">
                <a:latin typeface="Ink Free" panose="03080402000500000000" pitchFamily="66" charset="0"/>
              </a:rPr>
              <a:t>Social Media </a:t>
            </a:r>
          </a:p>
        </p:txBody>
      </p:sp>
      <p:sp>
        <p:nvSpPr>
          <p:cNvPr id="4" name="TextBox 3"/>
          <p:cNvSpPr txBox="1"/>
          <p:nvPr/>
        </p:nvSpPr>
        <p:spPr>
          <a:xfrm>
            <a:off x="2424223" y="476250"/>
            <a:ext cx="2609850" cy="1077218"/>
          </a:xfrm>
          <a:prstGeom prst="rect">
            <a:avLst/>
          </a:prstGeom>
          <a:noFill/>
        </p:spPr>
        <p:txBody>
          <a:bodyPr wrap="square" rtlCol="0">
            <a:spAutoFit/>
          </a:bodyPr>
          <a:lstStyle/>
          <a:p>
            <a:pPr algn="ctr"/>
            <a:r>
              <a:rPr lang="en-IE" sz="3200" i="1" dirty="0">
                <a:latin typeface="Ink Free" panose="03080402000500000000" pitchFamily="66" charset="0"/>
              </a:rPr>
              <a:t>Let’s run an experiment</a:t>
            </a:r>
          </a:p>
        </p:txBody>
      </p:sp>
      <p:pic>
        <p:nvPicPr>
          <p:cNvPr id="6" name="Picture 6" descr="A screenshot of a cell phone&#10;&#10;Description generated with very high confidence">
            <a:extLst>
              <a:ext uri="{FF2B5EF4-FFF2-40B4-BE49-F238E27FC236}">
                <a16:creationId xmlns:a16="http://schemas.microsoft.com/office/drawing/2014/main" id="{2527A85B-244D-4CA2-A783-8E6BEA0D931C}"/>
              </a:ext>
            </a:extLst>
          </p:cNvPr>
          <p:cNvPicPr>
            <a:picLocks noChangeAspect="1"/>
          </p:cNvPicPr>
          <p:nvPr/>
        </p:nvPicPr>
        <p:blipFill>
          <a:blip r:embed="rId4"/>
          <a:stretch>
            <a:fillRect/>
          </a:stretch>
        </p:blipFill>
        <p:spPr>
          <a:xfrm rot="480000">
            <a:off x="7463659" y="1067412"/>
            <a:ext cx="3135405" cy="4465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360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9827</TotalTime>
  <Words>1257</Words>
  <Application>Microsoft Office PowerPoint</Application>
  <PresentationFormat>Widescreen</PresentationFormat>
  <Paragraphs>85</Paragraphs>
  <Slides>13</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Comic Book</vt:lpstr>
      <vt:lpstr>Calibri</vt:lpstr>
      <vt:lpstr>Calibri Light</vt:lpstr>
      <vt:lpstr>Arial</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Cannabis Lesson</dc:title>
  <dc:creator>Andrew Bates</dc:creator>
  <cp:lastModifiedBy>Helen Coughlan</cp:lastModifiedBy>
  <cp:revision>476</cp:revision>
  <dcterms:created xsi:type="dcterms:W3CDTF">2019-08-20T16:52:15Z</dcterms:created>
  <dcterms:modified xsi:type="dcterms:W3CDTF">2021-01-22T13:46:28Z</dcterms:modified>
  <cp:contentStatus/>
</cp:coreProperties>
</file>